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9" r:id="rId2"/>
  </p:sldMasterIdLst>
  <p:notesMasterIdLst>
    <p:notesMasterId r:id="rId16"/>
  </p:notesMasterIdLst>
  <p:handoutMasterIdLst>
    <p:handoutMasterId r:id="rId17"/>
  </p:handoutMasterIdLst>
  <p:sldIdLst>
    <p:sldId id="256" r:id="rId3"/>
    <p:sldId id="362" r:id="rId4"/>
    <p:sldId id="381" r:id="rId5"/>
    <p:sldId id="382" r:id="rId6"/>
    <p:sldId id="383" r:id="rId7"/>
    <p:sldId id="384" r:id="rId8"/>
    <p:sldId id="359" r:id="rId9"/>
    <p:sldId id="380" r:id="rId10"/>
    <p:sldId id="360" r:id="rId11"/>
    <p:sldId id="386" r:id="rId12"/>
    <p:sldId id="385" r:id="rId13"/>
    <p:sldId id="378" r:id="rId14"/>
    <p:sldId id="28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77">
          <p15:clr>
            <a:srgbClr val="A4A3A4"/>
          </p15:clr>
        </p15:guide>
        <p15:guide id="2" pos="383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6" roundtripDataSignature="AMtx7mj+yu/tuc+/7yWFtMzY0AxJFjh+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199" autoAdjust="0"/>
  </p:normalViewPr>
  <p:slideViewPr>
    <p:cSldViewPr snapToGrid="0">
      <p:cViewPr varScale="1">
        <p:scale>
          <a:sx n="71" d="100"/>
          <a:sy n="71" d="100"/>
        </p:scale>
        <p:origin x="1032" y="67"/>
      </p:cViewPr>
      <p:guideLst>
        <p:guide orient="horz" pos="2577"/>
        <p:guide pos="383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5220"/>
    </p:cViewPr>
  </p:sorterViewPr>
  <p:notesViewPr>
    <p:cSldViewPr snapToGrid="0">
      <p:cViewPr varScale="1">
        <p:scale>
          <a:sx n="63" d="100"/>
          <a:sy n="63" d="100"/>
        </p:scale>
        <p:origin x="3134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59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56" Type="http://customschemas.google.com/relationships/presentationmetadata" Target="meta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07B4D2-A63E-254E-6EA4-E2D7B1D799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D39112-18BE-7331-9AAC-352CC48F20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273C2-CFFB-4B66-BC43-F0FB32FB6B2A}" type="datetimeFigureOut">
              <a:rPr lang="en-IN" smtClean="0"/>
              <a:t>26-02-2024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6C45F9-C1E0-0457-2719-7DE6807D9B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55BD6-51BF-0C30-EF29-21A8061917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7EC2FF-C44F-4B48-9E41-C53D12652E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19875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577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JBOD – Just a Bunch of Disks</a:t>
            </a:r>
          </a:p>
          <a:p>
            <a:r>
              <a:rPr lang="en-GB" dirty="0"/>
              <a:t>IP SAN – I SCSI</a:t>
            </a:r>
          </a:p>
          <a:p>
            <a:r>
              <a:rPr lang="en-GB" dirty="0"/>
              <a:t>Small Computer system interconnect</a:t>
            </a:r>
          </a:p>
          <a:p>
            <a:r>
              <a:rPr lang="en-GB"/>
              <a:t>Internet based SCSI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247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2" name="Google Shape;46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E7196-0A1D-43F9-96F8-6131A8C3E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1A347-14E4-4DA6-8466-E20F5DD0C1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5BB59-6C06-4608-B9C2-AFD556E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24737-A7EA-405D-9C53-00DC7635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FCA8F-5152-4E17-A634-AAC30C0A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8689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7697-0E3B-45DE-993E-41D6192C54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7884" y="162013"/>
            <a:ext cx="10515600" cy="535234"/>
          </a:xfrm>
        </p:spPr>
        <p:txBody>
          <a:bodyPr>
            <a:no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 dirty="0"/>
              <a:t>Cloud Computing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D431-817D-468E-AC74-4AEFB8C24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66076-D71B-432E-B3DA-D6BFA8E70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EAE1-A891-420F-AABF-E5D357075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0AF0-4B82-4D90-9977-2702EFAD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8" name="Google Shape;26;p31" descr="A logo for a university&#10;&#10;Description automatically generated">
            <a:extLst>
              <a:ext uri="{FF2B5EF4-FFF2-40B4-BE49-F238E27FC236}">
                <a16:creationId xmlns:a16="http://schemas.microsoft.com/office/drawing/2014/main" id="{D6ADEF1E-D825-B3B8-15EB-1B139CEEA449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3914" t="9484" r="22524" b="7889"/>
          <a:stretch/>
        </p:blipFill>
        <p:spPr>
          <a:xfrm>
            <a:off x="11218606" y="0"/>
            <a:ext cx="917809" cy="14158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5202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6000-B1F3-49B4-8840-4F2FE09F3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AD8B6-0C53-47EB-9E27-9A8CFF9C0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A0F0A-5BC1-44A8-A937-DAAFBEA3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6B7DB-3DF3-4E87-84F1-6D3BB836F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6888-F8BA-4159-BE04-8C9B0A74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589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BC13-A691-4A44-8F09-DEAB94E6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70BA-CF69-482F-86D7-B3B2B8103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F3F02-F9D9-4D4B-932D-10D3C7015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4D0B3-961E-4BAC-9CA4-08D89CF82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4364F-C564-48E4-84D0-352B17CE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6F2F7-150E-4C49-B6B7-8E72E6E8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627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F13-E7B0-4450-891A-12D3F003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70134-48F1-45F0-9C63-38634B426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6F59C-8B0A-4097-8A5D-BA9FB1FC2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E4A01-83B3-465C-B056-C028FF594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DF7CD2-C62B-450F-A438-929A17296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3DBE79-A9B6-48AB-9F01-88AA6A05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1A849-F61D-416C-82D9-FD2F0D5B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E5968-BD8E-49EA-B1C0-883FDCD5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640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C0C5-C1DF-4B30-86BF-702058A0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980EB2-6319-452D-816A-655EE9C34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47E02-77DD-4F7C-9461-431051F3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48EC9-FFDF-4F14-A006-9ED08C22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2025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C4010-3CC3-4ED9-BC47-437A2B958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484C3-38E2-44A7-AD87-98DF739A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CE2B-838A-454A-852B-8EAFFA5B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509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8C39-136A-490F-82E6-B74F16102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3FA5-A6D0-407B-9353-45807BDC7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5529D-8A1D-4CEC-ACF2-A9668B5D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61FA-7B4A-49EE-9F1B-8F14E749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BDBE7-EB71-426C-8E02-2F39733F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4907-13EA-4E79-8417-0EC5E502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8581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4529-7C3C-4D10-AD9C-86CB67D2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73FF7-1E37-47DA-BCCB-AFDD0F6F8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C43DAF-8DA8-48F8-B118-56B11692B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BE107-EEF1-4F60-8BFB-A0B8F32E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2FC9C-1AB4-400D-8A60-C7B3A8058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5E51E-1606-443F-8DDC-5BC7A3D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1425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1B9E-9443-4F41-8CDB-8E6E4CF2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7440A-C0A0-4620-8CB7-BC24F4E1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CDE26-EE92-4514-B595-DD288D69B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18649-6317-4A86-BF87-6BCCFA20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A2ED-B0E3-48EA-BF01-F14C24A3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72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200" baseline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4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3" name="Google Shape;23;p4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" name="Google Shape;26;p31" descr="A logo for a university&#10;&#10;Description automatically generated">
            <a:extLst>
              <a:ext uri="{FF2B5EF4-FFF2-40B4-BE49-F238E27FC236}">
                <a16:creationId xmlns:a16="http://schemas.microsoft.com/office/drawing/2014/main" id="{81993419-86E8-FEC3-2CAB-88D6578E1B0C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3914" t="9484" r="22524" b="7889"/>
          <a:stretch/>
        </p:blipFill>
        <p:spPr>
          <a:xfrm>
            <a:off x="11218606" y="0"/>
            <a:ext cx="917809" cy="1415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195C72-B502-4011-AB72-4BBC7CCE9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45A48-60F9-47B3-9E1A-0E76EE6ED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2F640-11BE-4566-9603-D1D7F7E9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CB06-5043-4F88-9848-829BAD7A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93EAC-3ADD-4236-B7D3-0540B8D65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1681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763959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863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435DF9-745D-444C-9DD7-A6DD9546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09DCF-D326-45B4-9E4E-070E32531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0EC5D-D4D0-42B9-9170-212F1B335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7A1C5-95F7-4229-A93B-29F7FF3DA000}" type="datetimeFigureOut">
              <a:rPr lang="en-IN" smtClean="0"/>
              <a:pPr/>
              <a:t>26-02-2024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3022-2659-46A1-A7BE-9894421E2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FC63-250A-46C7-8FC2-85F3F318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745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/>
          <p:nvPr/>
        </p:nvSpPr>
        <p:spPr>
          <a:xfrm>
            <a:off x="4569658" y="1304079"/>
            <a:ext cx="74972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CLOUD COMPUTING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"/>
          <p:cNvSpPr/>
          <p:nvPr/>
        </p:nvSpPr>
        <p:spPr>
          <a:xfrm>
            <a:off x="4982579" y="4566848"/>
            <a:ext cx="57553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Department of Computer Science and Engineering</a:t>
            </a: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</p:grpSpPr>
        <p:sp>
          <p:nvSpPr>
            <p:cNvPr id="86" name="Google Shape;86;p1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8" name="Google Shape;88;p1"/>
          <p:cNvCxnSpPr/>
          <p:nvPr/>
        </p:nvCxnSpPr>
        <p:spPr>
          <a:xfrm rot="10800000" flipH="1">
            <a:off x="4443564" y="3711399"/>
            <a:ext cx="4581449" cy="1"/>
          </a:xfrm>
          <a:prstGeom prst="straightConnector1">
            <a:avLst/>
          </a:prstGeom>
          <a:noFill/>
          <a:ln w="38100" cap="flat" cmpd="sng">
            <a:solidFill>
              <a:srgbClr val="C55A1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9" name="Google Shape;89;p1"/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</p:grpSpPr>
        <p:sp>
          <p:nvSpPr>
            <p:cNvPr id="90" name="Google Shape;90;p1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C55A1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"/>
          <p:cNvSpPr/>
          <p:nvPr/>
        </p:nvSpPr>
        <p:spPr>
          <a:xfrm>
            <a:off x="4680797" y="2317312"/>
            <a:ext cx="518501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Introduction to Storage</a:t>
            </a:r>
          </a:p>
        </p:txBody>
      </p:sp>
      <p:sp>
        <p:nvSpPr>
          <p:cNvPr id="95" name="Google Shape;95;p1"/>
          <p:cNvSpPr txBox="1"/>
          <p:nvPr/>
        </p:nvSpPr>
        <p:spPr>
          <a:xfrm>
            <a:off x="4982579" y="4004581"/>
            <a:ext cx="458144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Dr. </a:t>
            </a:r>
            <a:r>
              <a:rPr lang="en-US" sz="2000" b="1" dirty="0"/>
              <a:t>Prafullata Kiran Auradkar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Google Shape;134;p1" descr="A logo for a university&#10;&#10;Description automatically generated">
            <a:extLst>
              <a:ext uri="{FF2B5EF4-FFF2-40B4-BE49-F238E27FC236}">
                <a16:creationId xmlns:a16="http://schemas.microsoft.com/office/drawing/2014/main" id="{65991D4E-1D03-E1B8-BA1B-301A1FACFAA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914" t="9484" r="22524" b="18948"/>
          <a:stretch/>
        </p:blipFill>
        <p:spPr>
          <a:xfrm>
            <a:off x="992173" y="1172582"/>
            <a:ext cx="2721728" cy="363663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12;p1">
            <a:extLst>
              <a:ext uri="{FF2B5EF4-FFF2-40B4-BE49-F238E27FC236}">
                <a16:creationId xmlns:a16="http://schemas.microsoft.com/office/drawing/2014/main" id="{233D9512-E84A-7E87-495B-095452901397}"/>
              </a:ext>
            </a:extLst>
          </p:cNvPr>
          <p:cNvSpPr/>
          <p:nvPr/>
        </p:nvSpPr>
        <p:spPr>
          <a:xfrm>
            <a:off x="359563" y="5412850"/>
            <a:ext cx="11563034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Acknowledgements: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buSzPts val="1200"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Significant information in the slide deck presented through the Unit 3 of the course have been created by </a:t>
            </a:r>
            <a:r>
              <a:rPr lang="en-US" sz="1200" b="1" dirty="0">
                <a:solidFill>
                  <a:schemeClr val="dk1"/>
                </a:solidFill>
              </a:rPr>
              <a:t>Dr. H.L. Phalachandra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would like to acknowledge and thank him for the same. There have been some information which I might have leveraged from the content of 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Dr. K.V. Subramaniam’s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lecture contents too. I may have supplemented the same with contents from books and other sources from Internet and would like to sincerely thank, acknowledge and reiterate that the credit/rights for the same remain with the original authors/publishers only. These are intended for classroom presentation only.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170ADD7-4675-43E9-8DE8-633C0CA32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987" y="4688028"/>
            <a:ext cx="3584759" cy="216997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34344" y="595877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RAID – Redundant Array of Independent Disks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155575" y="196219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CLOUD COMPUTING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7975" y="3429000"/>
            <a:ext cx="8431480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RAID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 is a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data storage virtualization technology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that combines multiple physical disk drive components into one or more logical units for the purposes of data redundancy and performance improvement.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Data is distributed across the drives in one of several ways, referred to as RAID levels, depending on the required level of redundancy and performance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1200" dirty="0" err="1">
                <a:solidFill>
                  <a:prstClr val="black"/>
                </a:solidFill>
                <a:latin typeface="Calibri"/>
                <a:ea typeface="+mn-ea"/>
                <a:cs typeface="+mn-cs"/>
              </a:rPr>
              <a:t>Eg.</a:t>
            </a:r>
            <a:r>
              <a:rPr lang="en-US" sz="2000" kern="120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 RAID 0, RAID 1, RAID 4, ….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62" y="1383558"/>
            <a:ext cx="6297612" cy="1933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AutoShape 4" descr="Dell J155F PERC 6/E SAS PCI-E Raid Controller for PowerVault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672" y="5474442"/>
            <a:ext cx="2909341" cy="1288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 descr="Rugged Rackmount RAID Disk Storage Array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553639"/>
            <a:ext cx="3048000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FAAA94-F315-462F-A17F-E1258F2C50F3}"/>
              </a:ext>
            </a:extLst>
          </p:cNvPr>
          <p:cNvGrpSpPr/>
          <p:nvPr/>
        </p:nvGrpSpPr>
        <p:grpSpPr>
          <a:xfrm>
            <a:off x="8595360" y="989494"/>
            <a:ext cx="3596640" cy="3698535"/>
            <a:chOff x="8595360" y="1490008"/>
            <a:chExt cx="3596640" cy="36985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5B767CE-88AD-4C5B-A9EF-6DFDE0573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95360" y="1557911"/>
              <a:ext cx="3596640" cy="363063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5E4093F-300F-4B9D-B570-34E9D04FC23A}"/>
                </a:ext>
              </a:extLst>
            </p:cNvPr>
            <p:cNvSpPr txBox="1"/>
            <p:nvPr/>
          </p:nvSpPr>
          <p:spPr>
            <a:xfrm>
              <a:off x="10393680" y="1490008"/>
              <a:ext cx="1203158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IN" sz="1100" b="1" dirty="0"/>
                <a:t>SCSI/FC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7FE3226-13C3-4DD8-A312-571013998314}"/>
              </a:ext>
            </a:extLst>
          </p:cNvPr>
          <p:cNvSpPr txBox="1"/>
          <p:nvPr/>
        </p:nvSpPr>
        <p:spPr>
          <a:xfrm>
            <a:off x="10848022" y="6454966"/>
            <a:ext cx="8254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rgbClr val="C00000"/>
                </a:solidFill>
              </a:rPr>
              <a:t>RAID 0</a:t>
            </a:r>
          </a:p>
        </p:txBody>
      </p:sp>
    </p:spTree>
    <p:extLst>
      <p:ext uri="{BB962C8B-B14F-4D97-AF65-F5344CB8AC3E}">
        <p14:creationId xmlns:p14="http://schemas.microsoft.com/office/powerpoint/2010/main" val="3398284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Typical Storage devices within this disk subsystems : 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71880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pic>
        <p:nvPicPr>
          <p:cNvPr id="2" name="Picture 2" descr="Types of SSDs and Which Ones to Buy – Techby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80" y="1506457"/>
            <a:ext cx="8953500" cy="520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654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944" y="1828807"/>
            <a:ext cx="2798064" cy="2784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21522" y="563414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Magnetic Disk Structure and Disk Latency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133582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6599" y="1251790"/>
            <a:ext cx="556160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Reading or writing a block involves three steps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disk controller positions the head assembly at the cylinder containing the track on which the block is located. The time to do so is 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seek time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disk controller waits while the first sector of the block moves under the head. This time is called 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rotational latency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All the sectors and the gaps between them pass under the head, while the disk controller reads or writes data in these sectors. This delay is called 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transfer time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472" y="4590241"/>
            <a:ext cx="3681706" cy="225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6221575"/>
            <a:ext cx="6083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Disk Latency = Seek time + Rotational latency + Transfer time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B67F35-46AE-41D7-9545-21A592561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7173" y="1293740"/>
            <a:ext cx="4449615" cy="52064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28E16AF-7D1B-4749-B4E2-696127A43B16}"/>
              </a:ext>
            </a:extLst>
          </p:cNvPr>
          <p:cNvSpPr/>
          <p:nvPr/>
        </p:nvSpPr>
        <p:spPr>
          <a:xfrm>
            <a:off x="96599" y="182851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3292454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Google Shape;464;p28"/>
          <p:cNvCxnSpPr/>
          <p:nvPr/>
        </p:nvCxnSpPr>
        <p:spPr>
          <a:xfrm rot="10800000" flipH="1">
            <a:off x="4287946" y="2887307"/>
            <a:ext cx="4581449" cy="1"/>
          </a:xfrm>
          <a:prstGeom prst="straightConnector1">
            <a:avLst/>
          </a:prstGeom>
          <a:noFill/>
          <a:ln w="38100" cap="flat" cmpd="sng">
            <a:solidFill>
              <a:srgbClr val="DFA267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5" name="Google Shape;465;p28"/>
          <p:cNvSpPr/>
          <p:nvPr/>
        </p:nvSpPr>
        <p:spPr>
          <a:xfrm>
            <a:off x="4287946" y="3249144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Prafullata Kiran Auradkar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28"/>
          <p:cNvSpPr/>
          <p:nvPr/>
        </p:nvSpPr>
        <p:spPr>
          <a:xfrm>
            <a:off x="4287946" y="3646749"/>
            <a:ext cx="749721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Department of Computer Science and Engineering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28"/>
          <p:cNvSpPr/>
          <p:nvPr/>
        </p:nvSpPr>
        <p:spPr>
          <a:xfrm>
            <a:off x="4300315" y="4049738"/>
            <a:ext cx="74972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IN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prafullatak@pes.edu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8" name="Google Shape;468;p28"/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</p:grpSpPr>
        <p:sp>
          <p:nvSpPr>
            <p:cNvPr id="469" name="Google Shape;469;p28"/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28"/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28"/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28"/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solidFill>
              <a:srgbClr val="F4B08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3" name="Google Shape;473;p28"/>
          <p:cNvSpPr/>
          <p:nvPr/>
        </p:nvSpPr>
        <p:spPr>
          <a:xfrm>
            <a:off x="4287946" y="2068426"/>
            <a:ext cx="7497214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i="0" u="none" strike="noStrike" cap="none">
                <a:solidFill>
                  <a:srgbClr val="C55A1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3600" b="1" i="0" u="none" strike="noStrike" cap="none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4" name="Google Shape;474;p28" descr="A logo for a universit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3914" t="9484" r="22524" b="18948"/>
          <a:stretch/>
        </p:blipFill>
        <p:spPr>
          <a:xfrm>
            <a:off x="992172" y="1172581"/>
            <a:ext cx="2991497" cy="3997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Storage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71880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55739-072E-4EBB-B672-380C904AF702}"/>
              </a:ext>
            </a:extLst>
          </p:cNvPr>
          <p:cNvSpPr txBox="1"/>
          <p:nvPr/>
        </p:nvSpPr>
        <p:spPr>
          <a:xfrm>
            <a:off x="497008" y="1410163"/>
            <a:ext cx="97696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Storage : An Introduction</a:t>
            </a:r>
          </a:p>
        </p:txBody>
      </p:sp>
      <p:pic>
        <p:nvPicPr>
          <p:cNvPr id="7" name="How computer memory works - Kanawat Senanan-0">
            <a:hlinkClick r:id="" action="ppaction://media"/>
            <a:extLst>
              <a:ext uri="{FF2B5EF4-FFF2-40B4-BE49-F238E27FC236}">
                <a16:creationId xmlns:a16="http://schemas.microsoft.com/office/drawing/2014/main" id="{321A1700-0CDD-4F35-886D-22D07D246C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5129" y="1919012"/>
            <a:ext cx="8153400" cy="458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8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73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89000" y="706762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Storage : Introduction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207288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55739-072E-4EBB-B672-380C904AF702}"/>
              </a:ext>
            </a:extLst>
          </p:cNvPr>
          <p:cNvSpPr txBox="1"/>
          <p:nvPr/>
        </p:nvSpPr>
        <p:spPr>
          <a:xfrm>
            <a:off x="248504" y="1316458"/>
            <a:ext cx="11694992" cy="563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Data : A collection of raw facts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Types of Data :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Structured Data (Organized in rows and Columns and typically stored using say DBMS)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Unstructured Data (Cannot be organized and stored in rows and columns and difficult to uniquely id and retrieve and typically stored in object stores)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Data explosion in the last decade is leading to a prediction of 572 Zeta bytes  (10</a:t>
            </a:r>
            <a:r>
              <a:rPr lang="en-IN" sz="22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21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 bytes) by 2030 and expected to 50,000 Zeta bytes by 2050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Storage systems (and we are looking at external storage systems) will need to support the same.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These storage systems are characterized by their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Cost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Speed (access time) or performance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Reliability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250816-287F-43B1-8685-1EBFF983BA6C}"/>
              </a:ext>
            </a:extLst>
          </p:cNvPr>
          <p:cNvSpPr txBox="1"/>
          <p:nvPr/>
        </p:nvSpPr>
        <p:spPr>
          <a:xfrm>
            <a:off x="6492588" y="5460507"/>
            <a:ext cx="5707720" cy="1437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Availability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Scalability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Management </a:t>
            </a:r>
          </a:p>
        </p:txBody>
      </p:sp>
    </p:spTree>
    <p:extLst>
      <p:ext uri="{BB962C8B-B14F-4D97-AF65-F5344CB8AC3E}">
        <p14:creationId xmlns:p14="http://schemas.microsoft.com/office/powerpoint/2010/main" val="3394058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89000" y="706762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Storage : Understanding Data Storage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207288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55739-072E-4EBB-B672-380C904AF702}"/>
              </a:ext>
            </a:extLst>
          </p:cNvPr>
          <p:cNvSpPr txBox="1"/>
          <p:nvPr/>
        </p:nvSpPr>
        <p:spPr>
          <a:xfrm>
            <a:off x="189000" y="1258783"/>
            <a:ext cx="12003000" cy="4918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There are different types of storage based on the format in which the data is held, organized and presented. These are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File Storage :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Organizes and represents data as a hierarchy of files in folders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Data is stored as a single piece of information inside a folder, just like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you’d organize pieces of paper inside a manila folder. When you need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to access that piece of data, your computer needs to know the path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to find it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Data stored in files is organized and retrieved using a limited amount of metadata that tells the computer exactly where the file itself is kept.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Network Attached Storage (NAS) or the Direct Attached Storage (DAS) are examples of the same.</a:t>
            </a:r>
          </a:p>
          <a:p>
            <a:pPr marL="7200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Scaling with file storage is typically scale out as there is a limit to addition of capacity to a system</a:t>
            </a:r>
            <a:endParaRPr lang="en-IN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EE1B3A-14F9-45CC-B5A9-31A96B5B5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982" y="2431220"/>
            <a:ext cx="3524250" cy="19145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1B1B0C-978C-4E9A-AE37-28EA9C97BA5F}"/>
              </a:ext>
            </a:extLst>
          </p:cNvPr>
          <p:cNvSpPr txBox="1"/>
          <p:nvPr/>
        </p:nvSpPr>
        <p:spPr>
          <a:xfrm>
            <a:off x="6332220" y="6451871"/>
            <a:ext cx="61173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https://www.redhat.com/en/topics/data-storage/file-block-object-storage</a:t>
            </a:r>
          </a:p>
        </p:txBody>
      </p:sp>
    </p:spTree>
    <p:extLst>
      <p:ext uri="{BB962C8B-B14F-4D97-AF65-F5344CB8AC3E}">
        <p14:creationId xmlns:p14="http://schemas.microsoft.com/office/powerpoint/2010/main" val="3432528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89000" y="706762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Storage : Understanding Data Storage (2)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207288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55739-072E-4EBB-B672-380C904AF702}"/>
              </a:ext>
            </a:extLst>
          </p:cNvPr>
          <p:cNvSpPr txBox="1"/>
          <p:nvPr/>
        </p:nvSpPr>
        <p:spPr>
          <a:xfrm>
            <a:off x="207288" y="1258783"/>
            <a:ext cx="11984712" cy="5487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Block Storage :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block storage chunks data into arbitrarily organized, evenly sized volumes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Data is chopped into blocks with each block given an unique identifier allowing the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storage system to place the data where-ever convenient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Block storage is often configured to decouple the data from the user’s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environment and when data is requested, the underlying storage software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reassembles the blocks of data from these environments and presents them back to the user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Usually used with SAN environments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It can be retrieved quickly and can be accessed by any environment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It’s an efficient and reliable way to store data and is easy to use and manage. 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It works well with enterprises performing big transactions and those that deploy huge databases, meaning the more data you need to store, the better off you’ll be with block storage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Block storage can be expensive and it has limited capability to handle metadata, which means it needs to be dealt with in the application or database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4771DE-F493-4C1B-ADB0-07B81B16F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944" y="1316458"/>
            <a:ext cx="2353056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76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89000" y="706762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Storage : Understanding Data Storage (3)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207288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55739-072E-4EBB-B672-380C904AF702}"/>
              </a:ext>
            </a:extLst>
          </p:cNvPr>
          <p:cNvSpPr txBox="1"/>
          <p:nvPr/>
        </p:nvSpPr>
        <p:spPr>
          <a:xfrm>
            <a:off x="207288" y="1258783"/>
            <a:ext cx="11984712" cy="5706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IN" sz="22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 Storage :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manages data and links it to associated metadata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Object storage, also known as object-based storage, is a flat structure with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the data broken into discrete units called objects and is kept in a single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repository (instead of being kept as files in folders or as blocks)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Object storage volumes work as modular units: 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Each is a self-contained repository that owns the data, a unique identifier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that allows the object to be found over a distributed system, and the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metadata that describes the data. 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Metadata is important and includes details at two levels like age, 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privacies/securities, and access contingencies etc. and also have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custom information about the object (data) itself information. </a:t>
            </a:r>
          </a:p>
          <a:p>
            <a:pPr marL="720000" indent="-342900">
              <a:lnSpc>
                <a:spcPct val="11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To retrieve the data, the storage operating system uses the metadata and identifiers, which distributes the load better and lets administrators apply policies that perform more robust searches.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85A7B0-3652-4885-97D0-849A73323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696" y="1316458"/>
            <a:ext cx="2604304" cy="459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3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 Architectures to support these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CLOUD COMPUTING</a:t>
            </a:r>
          </a:p>
        </p:txBody>
      </p:sp>
      <p:pic>
        <p:nvPicPr>
          <p:cNvPr id="12" name="Picture 2" descr="Figure 2. DAS Storage from External Enclos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68" y="2696104"/>
            <a:ext cx="38100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60968" y="1989452"/>
            <a:ext cx="330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Directly Attached Storage (DAS)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45206" y="1989452"/>
            <a:ext cx="330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Network Attached Storage (NAS)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099" y="2624666"/>
            <a:ext cx="3057525" cy="277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5133" y="2424640"/>
            <a:ext cx="4841081" cy="3013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7990351" y="1989452"/>
            <a:ext cx="330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 Area Network (SAN)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D5BE7B-2C7F-41F0-8B8B-082EAC315B1E}"/>
              </a:ext>
            </a:extLst>
          </p:cNvPr>
          <p:cNvSpPr txBox="1"/>
          <p:nvPr/>
        </p:nvSpPr>
        <p:spPr>
          <a:xfrm>
            <a:off x="11708165" y="4263992"/>
            <a:ext cx="5935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/>
              <a:t>(Switch)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892E6A-AFD0-48CF-BB28-4F6ECEA570A6}"/>
              </a:ext>
            </a:extLst>
          </p:cNvPr>
          <p:cNvSpPr txBox="1"/>
          <p:nvPr/>
        </p:nvSpPr>
        <p:spPr>
          <a:xfrm>
            <a:off x="9287799" y="3729749"/>
            <a:ext cx="10527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>
                <a:solidFill>
                  <a:srgbClr val="C00000"/>
                </a:solidFill>
              </a:rPr>
              <a:t>Additional SAN Port &amp;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5701B-2DFB-4D52-9223-1CD45B81A088}"/>
              </a:ext>
            </a:extLst>
          </p:cNvPr>
          <p:cNvSpPr txBox="1"/>
          <p:nvPr/>
        </p:nvSpPr>
        <p:spPr>
          <a:xfrm>
            <a:off x="264716" y="1479818"/>
            <a:ext cx="9216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Different ways of connecting storage devices and Servers in an network leads to different storage architecture</a:t>
            </a:r>
          </a:p>
        </p:txBody>
      </p:sp>
    </p:spTree>
    <p:extLst>
      <p:ext uri="{BB962C8B-B14F-4D97-AF65-F5344CB8AC3E}">
        <p14:creationId xmlns:p14="http://schemas.microsoft.com/office/powerpoint/2010/main" val="2782241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198625" y="713905"/>
            <a:ext cx="99464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Evolution of the Storage Systems influenced by Architecture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198625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CLOUD COMPUTING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FA8FD8-A7DF-4926-B471-42C390B41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58" y="1513221"/>
            <a:ext cx="10451939" cy="534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68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788D71A-168F-4BB4-BB1D-4666E92DA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376039"/>
            <a:ext cx="6584231" cy="331069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Typical Architecture of a Storage Device/Subsystem</a:t>
            </a:r>
            <a:endParaRPr kumimoji="0" lang="en-IN" sz="2400" b="1" i="0" u="none" strike="noStrike" kern="1200" cap="none" spc="0" normalizeH="0" baseline="0" noProof="0" dirty="0">
              <a:ln>
                <a:noFill/>
              </a:ln>
              <a:solidFill>
                <a:srgbClr val="ED7D31">
                  <a:lumMod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CLOUD COMPUTING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1368" y="1316458"/>
            <a:ext cx="557678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Figure shows a controller between the disks and the ports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External Ports are extended to disks through Internal IO Channels. 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Controller functions help with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Increasing data availability and data access performance through RAID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Uses caches to speedup read and write access to the server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Most reasonable disk subsystem would contain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Redundant controllers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Significant Cache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Storage Disks which can support petabytes of  disks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Could weigh over a ton with the size of a large wardrobe</a:t>
            </a:r>
          </a:p>
          <a:p>
            <a:pPr marL="72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Consolidated disks  which provide  better utilization of disks</a:t>
            </a:r>
          </a:p>
        </p:txBody>
      </p:sp>
      <p:sp>
        <p:nvSpPr>
          <p:cNvPr id="3" name="AutoShape 4" descr="Dell J155F PERC 6/E SAS PCI-E Raid Controller for PowerVault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0AD7386-F00F-4D2F-AAE5-97F90A56445C}"/>
              </a:ext>
            </a:extLst>
          </p:cNvPr>
          <p:cNvCxnSpPr>
            <a:cxnSpLocks/>
          </p:cNvCxnSpPr>
          <p:nvPr/>
        </p:nvCxnSpPr>
        <p:spPr>
          <a:xfrm>
            <a:off x="5218176" y="2269683"/>
            <a:ext cx="1719072" cy="146106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6E7AA-D301-4863-9B5D-7150C4E03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251" y="1"/>
            <a:ext cx="2116520" cy="14084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0DBA381-0031-4440-B559-EE5AE7050B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746318"/>
            <a:ext cx="5114987" cy="208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69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3955</TotalTime>
  <Words>1186</Words>
  <Application>Microsoft Office PowerPoint</Application>
  <PresentationFormat>Widescreen</PresentationFormat>
  <Paragraphs>105</Paragraphs>
  <Slides>13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Prahallad Nith</dc:creator>
  <cp:lastModifiedBy>Prafullata K Auradkar</cp:lastModifiedBy>
  <cp:revision>168</cp:revision>
  <dcterms:created xsi:type="dcterms:W3CDTF">2019-05-30T23:14:00Z</dcterms:created>
  <dcterms:modified xsi:type="dcterms:W3CDTF">2024-02-26T08:37:07Z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1033-11.2.0.9260</vt:lpwstr>
  </property>
</Properties>
</file>